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g7R9bdJn+XglPIIvXA5Oye4Fae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E2A757-2A7E-4CD7-9AF5-6483ABAFECC4}">
  <a:tblStyle styleId="{1BE2A757-2A7E-4CD7-9AF5-6483ABAFEC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0C6860E-0B59-4C4C-AF6B-E46AA8AD1FB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customschemas.google.com/relationships/presentationmetadata" Target="meta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cbb573e2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cbb573e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cbb573e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4cbb573e20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cbb573e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4cbb573e20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gif"/><Relationship Id="rId4" Type="http://schemas.openxmlformats.org/officeDocument/2006/relationships/image" Target="../media/image24.jpg"/><Relationship Id="rId5" Type="http://schemas.openxmlformats.org/officeDocument/2006/relationships/image" Target="../media/image5.jpg"/><Relationship Id="rId6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5" Type="http://schemas.openxmlformats.org/officeDocument/2006/relationships/image" Target="../media/image31.jpg"/><Relationship Id="rId6" Type="http://schemas.openxmlformats.org/officeDocument/2006/relationships/image" Target="../media/image9.jpg"/><Relationship Id="rId7" Type="http://schemas.openxmlformats.org/officeDocument/2006/relationships/image" Target="../media/image11.jpg"/><Relationship Id="rId8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arwick.ac.uk/" TargetMode="External"/><Relationship Id="rId4" Type="http://schemas.openxmlformats.org/officeDocument/2006/relationships/hyperlink" Target="http://warwick.ac.uk/" TargetMode="External"/><Relationship Id="rId5" Type="http://schemas.openxmlformats.org/officeDocument/2006/relationships/hyperlink" Target="http://cam.ac.uk/" TargetMode="External"/><Relationship Id="rId6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data"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/>
              <a:t>WV-INBRE Summer Bioinformatics Bootcamp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7782910" y="5242675"/>
            <a:ext cx="4330262" cy="68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June 5 - July 14</a:t>
            </a:r>
            <a:r>
              <a:rPr baseline="30000" lang="en-US" sz="2000"/>
              <a:t>th</a:t>
            </a:r>
            <a:r>
              <a:rPr lang="en-US" sz="2000"/>
              <a:t> 2023</a:t>
            </a:r>
            <a:endParaRPr/>
          </a:p>
        </p:txBody>
      </p:sp>
      <p:cxnSp>
        <p:nvCxnSpPr>
          <p:cNvPr id="100" name="Google Shape;100;p1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Structure of the Bootcamp</a:t>
            </a:r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Presentations/lectures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Concepts, techniques, software, mindset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Guest lectures about bioinformatic/biomedical research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Practice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Individual and group exercises to demonstrate software/methods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Mixed in throughout lectures and dedicated time each afternoon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Project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Work in pairs to modify or expand upon pipelines you learn – present at symposium (July)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cbb573e20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SURE Program Events</a:t>
            </a:r>
            <a:endParaRPr b="1"/>
          </a:p>
        </p:txBody>
      </p:sp>
      <p:sp>
        <p:nvSpPr>
          <p:cNvPr id="165" name="Google Shape;165;g24cbb573e20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Professional Development: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CV Writing and </a:t>
            </a:r>
            <a:r>
              <a:rPr lang="en-US"/>
              <a:t>Formatting</a:t>
            </a:r>
            <a:r>
              <a:rPr lang="en-US"/>
              <a:t> with Dr. Horzempa - June 7th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Poster Presentations with Dr. Barber - June 28th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Social Events: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Wednesday Social = Free Lunch!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Kennywood = June 16th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Wilds = June 30th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Week 1</a:t>
            </a:r>
            <a:endParaRPr/>
          </a:p>
        </p:txBody>
      </p:sp>
      <p:sp>
        <p:nvSpPr>
          <p:cNvPr id="171" name="Google Shape;171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Getting familiar with LINUX, scripting, python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Bootcamp Structure</a:t>
            </a:r>
            <a:endParaRPr/>
          </a:p>
        </p:txBody>
      </p:sp>
      <p:graphicFrame>
        <p:nvGraphicFramePr>
          <p:cNvPr id="177" name="Google Shape;177;p12"/>
          <p:cNvGraphicFramePr/>
          <p:nvPr/>
        </p:nvGraphicFramePr>
        <p:xfrm>
          <a:off x="838200" y="14418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34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(5th)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Tuesday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Wednesday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Thursday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Friday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</a:tr>
              <a:tr h="196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Paperwork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Introductions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Computer Setup</a:t>
                      </a:r>
                      <a:endParaRPr i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CLI/HPC</a:t>
                      </a:r>
                      <a:endParaRPr sz="1800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Navigation Practice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Biological File Formats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grep/sed/awk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Scripting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196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DNA/NGS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Professional Development Session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Pipeline P</a:t>
                      </a:r>
                      <a:r>
                        <a:rPr lang="en-US" sz="1800" u="none" cap="none" strike="noStrike"/>
                        <a:t>ractice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Week 2</a:t>
            </a:r>
            <a:endParaRPr/>
          </a:p>
        </p:txBody>
      </p:sp>
      <p:sp>
        <p:nvSpPr>
          <p:cNvPr id="183" name="Google Shape;18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Genomic variant analysis using COVID-19 sample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Bootcamp Structure</a:t>
            </a:r>
            <a:endParaRPr/>
          </a:p>
        </p:txBody>
      </p:sp>
      <p:graphicFrame>
        <p:nvGraphicFramePr>
          <p:cNvPr id="189" name="Google Shape;189;p14"/>
          <p:cNvGraphicFramePr/>
          <p:nvPr/>
        </p:nvGraphicFramePr>
        <p:xfrm>
          <a:off x="838200" y="14433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33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(12th)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Tuesday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Wednesday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Thursday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Friday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</a:tr>
              <a:tr h="215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Genome Sequencing and Assembly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QC/Alignment and Mapping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SAM/BAM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COVID pipeline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ennywood!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D9EAD3"/>
                    </a:solidFill>
                  </a:tcPr>
                </a:tc>
              </a:tr>
              <a:tr h="120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Samtools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R/pangolin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Week 3</a:t>
            </a:r>
            <a:endParaRPr/>
          </a:p>
        </p:txBody>
      </p:sp>
      <p:sp>
        <p:nvSpPr>
          <p:cNvPr id="195" name="Google Shape;195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Differential expression analysis and visualization of RNAseq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Bootcamp Structure</a:t>
            </a:r>
            <a:endParaRPr/>
          </a:p>
        </p:txBody>
      </p:sp>
      <p:graphicFrame>
        <p:nvGraphicFramePr>
          <p:cNvPr id="201" name="Google Shape;201;p16"/>
          <p:cNvGraphicFramePr/>
          <p:nvPr/>
        </p:nvGraphicFramePr>
        <p:xfrm>
          <a:off x="838200" y="14279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38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(19th)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Tuesday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Wednesday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Thursday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Friday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</a:tr>
              <a:tr h="209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Juneteenth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dataset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SRA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denovo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DE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Pathway Analysis and Cytoscape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126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QC and Filtering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reference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RNAseq orthologs and annotations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Galaxy/CyVerse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cbb573e20_1_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Week 4</a:t>
            </a:r>
            <a:endParaRPr/>
          </a:p>
        </p:txBody>
      </p:sp>
      <p:sp>
        <p:nvSpPr>
          <p:cNvPr id="207" name="Google Shape;207;g24cbb573e20_1_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Metagenomic barcoding and microbiome analysis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cbb573e20_1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Bootcamp Structure</a:t>
            </a:r>
            <a:endParaRPr/>
          </a:p>
        </p:txBody>
      </p:sp>
      <p:graphicFrame>
        <p:nvGraphicFramePr>
          <p:cNvPr id="213" name="Google Shape;213;g24cbb573e20_1_11"/>
          <p:cNvGraphicFramePr/>
          <p:nvPr/>
        </p:nvGraphicFramePr>
        <p:xfrm>
          <a:off x="838200" y="14279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38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(26th)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Tuesday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Wednesday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Thursday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Friday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</a:tr>
              <a:tr h="2099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Microbiomes/16S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QC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Statistics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Data Visualization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The Wilds!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D9EAD3"/>
                    </a:solidFill>
                  </a:tcPr>
                </a:tc>
              </a:tr>
              <a:tr h="126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16S Pipeline/dada2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Professional Development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Dr. Barber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Project Selection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166687" y="120653"/>
            <a:ext cx="6678613" cy="1570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>
                <a:latin typeface="Calibri"/>
                <a:ea typeface="Calibri"/>
                <a:cs typeface="Calibri"/>
                <a:sym typeface="Calibri"/>
              </a:rPr>
              <a:t>Bioinformatics is…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opunk.jpg"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600" y="0"/>
            <a:ext cx="497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66687" y="1858963"/>
            <a:ext cx="6862763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“….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and making sense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all the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data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generated by new kinds of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research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like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high-throughput DNA sequencing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183188" y="2597627"/>
            <a:ext cx="193833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Marcus Wohlsen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of </a:t>
            </a:r>
            <a:r>
              <a:rPr b="0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Biopunk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66687" y="3797915"/>
            <a:ext cx="61785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“…a scientific subdiscipline that involves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computer technology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collect, store, analyze and disseminate </a:t>
            </a:r>
            <a:r>
              <a:rPr b="1" i="1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data and information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183188" y="4905951"/>
            <a:ext cx="193833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Human Genome Research Institute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Weeks 5 &amp; 6</a:t>
            </a:r>
            <a:endParaRPr/>
          </a:p>
        </p:txBody>
      </p:sp>
      <p:sp>
        <p:nvSpPr>
          <p:cNvPr id="219" name="Google Shape;219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Wrapping it all up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Bootcamp Structure</a:t>
            </a:r>
            <a:endParaRPr/>
          </a:p>
        </p:txBody>
      </p:sp>
      <p:graphicFrame>
        <p:nvGraphicFramePr>
          <p:cNvPr id="225" name="Google Shape;225;p18"/>
          <p:cNvGraphicFramePr/>
          <p:nvPr/>
        </p:nvGraphicFramePr>
        <p:xfrm>
          <a:off x="8382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(3rd)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Tuesday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Wednesday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Thursday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Friday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</a:tr>
              <a:tr h="120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600"/>
                        <a:t>No Camp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Independence Day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Projects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Projects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Poster Draft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" name="Google Shape;226;p18"/>
          <p:cNvGraphicFramePr/>
          <p:nvPr/>
        </p:nvGraphicFramePr>
        <p:xfrm>
          <a:off x="838200" y="39612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{1BE2A757-2A7E-4CD7-9AF5-6483ABAFECC4}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Monday (10th)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Tuesday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Wednesday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Thursday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rgbClr val="AEABAB"/>
                          </a:solidFill>
                        </a:rPr>
                        <a:t>Friday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solidFill>
                      <a:srgbClr val="414141"/>
                    </a:solidFill>
                  </a:tcPr>
                </a:tc>
              </a:tr>
              <a:tr h="120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600" u="none" cap="none" strike="noStrike"/>
                        <a:t>Pr</a:t>
                      </a:r>
                      <a:r>
                        <a:rPr lang="en-US" sz="1600"/>
                        <a:t>ojects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Projects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Print Posters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Pr</a:t>
                      </a:r>
                      <a:r>
                        <a:rPr lang="en-US" sz="1600"/>
                        <a:t>actice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Symposium/Check Out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Normal Day: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838200" y="1428750"/>
            <a:ext cx="10515600" cy="5214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934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Every Weekday - Morning session (8:30-11:30)</a:t>
            </a:r>
            <a:endParaRPr/>
          </a:p>
          <a:p>
            <a:pPr indent="-24003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Interactive lectures or supplemental presentation</a:t>
            </a:r>
            <a:endParaRPr/>
          </a:p>
          <a:p>
            <a:pPr indent="-24003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5-10 minute breaks between units</a:t>
            </a:r>
            <a:endParaRPr/>
          </a:p>
          <a:p>
            <a:pPr indent="-241934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Lunch (11:30-1) - served in Student Union or on your own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12 Wednesday is the SURE social luncheon/professional development slot</a:t>
            </a:r>
            <a:endParaRPr/>
          </a:p>
          <a:p>
            <a:pPr indent="-241934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T/R only - Afternoon session (1-4:30)</a:t>
            </a:r>
            <a:endParaRPr/>
          </a:p>
          <a:p>
            <a:pPr indent="-24003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Interactive lectures, more focus on practice</a:t>
            </a:r>
            <a:endParaRPr/>
          </a:p>
          <a:p>
            <a:pPr indent="-24003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Projects/Exercises - independent and remote on MWF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Agenda:</a:t>
            </a:r>
            <a:endParaRPr/>
          </a:p>
        </p:txBody>
      </p:sp>
      <p:graphicFrame>
        <p:nvGraphicFramePr>
          <p:cNvPr id="238" name="Google Shape;238;p35"/>
          <p:cNvGraphicFramePr/>
          <p:nvPr/>
        </p:nvGraphicFramePr>
        <p:xfrm>
          <a:off x="4312734" y="1550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{70C6860E-0B59-4C4C-AF6B-E46AA8AD1FB3}</a:tableStyleId>
              </a:tblPr>
              <a:tblGrid>
                <a:gridCol w="3566525"/>
              </a:tblGrid>
              <a:tr h="205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Paperwork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______________________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Introductions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Computer Setup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Basic LINUX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115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Finding Help</a:t>
                      </a:r>
                      <a:br>
                        <a:rPr lang="en-US" sz="1800" u="none" cap="none" strike="noStrike"/>
                      </a:b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Files and Directories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120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Exercise 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Organizers and Presenters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Dr. James Denvir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Dr. Alejandro Nato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Dr. Michael Hu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Dr. Nicole Garrison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ctrTitle"/>
          </p:nvPr>
        </p:nvSpPr>
        <p:spPr>
          <a:xfrm>
            <a:off x="7464614" y="1783959"/>
            <a:ext cx="4087306" cy="8592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Dr. Garrison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pto atomarius maledv.jpg" id="251" name="Google Shape;251;p20"/>
          <p:cNvPicPr preferRelativeResize="0"/>
          <p:nvPr/>
        </p:nvPicPr>
        <p:blipFill rotWithShape="1">
          <a:blip r:embed="rId3">
            <a:alphaModFix/>
          </a:blip>
          <a:srcRect b="5109" l="0" r="-1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7600949" y="2914650"/>
            <a:ext cx="44291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B.S. Biology/Environmental Science – WLU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PhD Biology – Auburn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1251" y="2304939"/>
            <a:ext cx="6589498" cy="309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437" y="171339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1904301" y="5700866"/>
            <a:ext cx="85903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B.S. Biology / Environmental Science (Chemistry)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>
            <p:ph type="title"/>
          </p:nvPr>
        </p:nvSpPr>
        <p:spPr>
          <a:xfrm>
            <a:off x="5021821" y="3812954"/>
            <a:ext cx="6465287" cy="15160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Crawcrab Crew</a:t>
            </a:r>
            <a:endParaRPr/>
          </a:p>
        </p:txBody>
      </p:sp>
      <p:pic>
        <p:nvPicPr>
          <p:cNvPr descr="Map&#10;&#10;Description automatically generated" id="266" name="Google Shape;266;p22"/>
          <p:cNvPicPr preferRelativeResize="0"/>
          <p:nvPr/>
        </p:nvPicPr>
        <p:blipFill rotWithShape="1">
          <a:blip r:embed="rId3">
            <a:alphaModFix/>
          </a:blip>
          <a:srcRect b="6" l="0" r="9076" t="0"/>
          <a:stretch/>
        </p:blipFill>
        <p:spPr>
          <a:xfrm>
            <a:off x="317635" y="299363"/>
            <a:ext cx="4160452" cy="383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4">
            <a:alphaModFix/>
          </a:blip>
          <a:srcRect b="4" l="4033" r="2" t="0"/>
          <a:stretch/>
        </p:blipFill>
        <p:spPr>
          <a:xfrm>
            <a:off x="4638789" y="299363"/>
            <a:ext cx="4308687" cy="300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5">
            <a:alphaModFix/>
          </a:blip>
          <a:srcRect b="-4" l="261" r="-4" t="0"/>
          <a:stretch/>
        </p:blipFill>
        <p:spPr>
          <a:xfrm>
            <a:off x="9108179" y="299364"/>
            <a:ext cx="2775313" cy="300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 with medium confidence" id="269" name="Google Shape;269;p22"/>
          <p:cNvPicPr preferRelativeResize="0"/>
          <p:nvPr/>
        </p:nvPicPr>
        <p:blipFill rotWithShape="1">
          <a:blip r:embed="rId6">
            <a:alphaModFix/>
          </a:blip>
          <a:srcRect b="14655" l="0" r="-1" t="14117"/>
          <a:stretch/>
        </p:blipFill>
        <p:spPr>
          <a:xfrm>
            <a:off x="317635" y="4295494"/>
            <a:ext cx="4160452" cy="2222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2"/>
          <p:cNvCxnSpPr/>
          <p:nvPr/>
        </p:nvCxnSpPr>
        <p:spPr>
          <a:xfrm>
            <a:off x="5138287" y="5443086"/>
            <a:ext cx="64008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12848" l="0" r="-3" t="23655"/>
          <a:stretch/>
        </p:blipFill>
        <p:spPr>
          <a:xfrm>
            <a:off x="20" y="10"/>
            <a:ext cx="4003019" cy="338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15511" l="0" r="-1" t="21272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5">
            <a:alphaModFix/>
          </a:blip>
          <a:srcRect b="-3" l="6838" r="29770" t="0"/>
          <a:stretch/>
        </p:blipFill>
        <p:spPr>
          <a:xfrm rot="-5400000">
            <a:off x="8498839" y="-309879"/>
            <a:ext cx="3383280" cy="400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6">
            <a:alphaModFix/>
          </a:blip>
          <a:srcRect b="-3" l="11409" r="-2" t="0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7">
            <a:alphaModFix/>
          </a:blip>
          <a:srcRect b="4" l="10304" r="713" t="0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8">
            <a:alphaModFix/>
          </a:blip>
          <a:srcRect b="2" l="7288" r="29041" t="0"/>
          <a:stretch/>
        </p:blipFill>
        <p:spPr>
          <a:xfrm rot="-5400000">
            <a:off x="8501536" y="3167531"/>
            <a:ext cx="3388893" cy="399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320315" y="924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Detour: Cardiovascular Research Assistant</a:t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90" y="1859192"/>
            <a:ext cx="5897413" cy="393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903" y="1859192"/>
            <a:ext cx="5246912" cy="393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113" y="189948"/>
            <a:ext cx="1350173" cy="134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Bioinformatics is …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838200" y="1690688"/>
            <a:ext cx="10515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organize, filter, combine, analyze, visualize and interpret biological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more computer science heavy…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biology heavy…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associated with “big data”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>
            <p:ph type="title"/>
          </p:nvPr>
        </p:nvSpPr>
        <p:spPr>
          <a:xfrm>
            <a:off x="192247" y="21176"/>
            <a:ext cx="1143489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Auburn University: PhD </a:t>
            </a:r>
            <a:r>
              <a:rPr b="1" lang="en-US" sz="2800">
                <a:solidFill>
                  <a:schemeClr val="lt1"/>
                </a:solidFill>
              </a:rPr>
              <a:t>– Spider Systematics and Phylogenomics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930" y="1027906"/>
            <a:ext cx="696214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What I Do</a:t>
            </a:r>
            <a:endParaRPr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Field/Molecular/Computer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Systematics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Phylogenetics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Phylogenomics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** Bioinformatics **</a:t>
            </a: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213" y="0"/>
            <a:ext cx="6050790" cy="404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yclo_feb2012.jpg" id="307" name="Google Shape;307;p27"/>
          <p:cNvPicPr preferRelativeResize="0"/>
          <p:nvPr/>
        </p:nvPicPr>
        <p:blipFill rotWithShape="1">
          <a:blip r:embed="rId4">
            <a:alphaModFix/>
          </a:blip>
          <a:srcRect b="8913" l="0" r="2112" t="10880"/>
          <a:stretch/>
        </p:blipFill>
        <p:spPr>
          <a:xfrm>
            <a:off x="641016" y="4586879"/>
            <a:ext cx="4679480" cy="2271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_finaltree" id="308" name="Google Shape;308;p27"/>
          <p:cNvPicPr preferRelativeResize="0"/>
          <p:nvPr/>
        </p:nvPicPr>
        <p:blipFill rotWithShape="1">
          <a:blip r:embed="rId5">
            <a:alphaModFix/>
          </a:blip>
          <a:srcRect b="4362" l="6325" r="5452" t="3636"/>
          <a:stretch/>
        </p:blipFill>
        <p:spPr>
          <a:xfrm>
            <a:off x="6908652" y="2809473"/>
            <a:ext cx="5283348" cy="404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14" name="Google Shape;31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4539793" cy="605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4360" y="365125"/>
            <a:ext cx="4706391" cy="605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196" y="0"/>
            <a:ext cx="9144000" cy="674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Postdoc – Conservation Genomics</a:t>
            </a:r>
            <a:endParaRPr/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Freshwater Mussels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NGS Data, population genomic analyses</a:t>
            </a:r>
            <a:endParaRPr/>
          </a:p>
        </p:txBody>
      </p:sp>
      <p:sp>
        <p:nvSpPr>
          <p:cNvPr id="327" name="Google Shape;327;p30"/>
          <p:cNvSpPr txBox="1"/>
          <p:nvPr/>
        </p:nvSpPr>
        <p:spPr>
          <a:xfrm>
            <a:off x="838200" y="3338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Position – Bioinformatics/Biology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664075"/>
            <a:ext cx="21431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Dr. James Denvir</a:t>
            </a:r>
            <a:endParaRPr/>
          </a:p>
        </p:txBody>
      </p:sp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Ph.D. (Mathematics)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University of Warwick</a:t>
            </a:r>
            <a:r>
              <a:rPr lang="en-US"/>
              <a:t>, 1994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M.Sc. (Mathematics)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University of Warwick</a:t>
            </a:r>
            <a:r>
              <a:rPr lang="en-US"/>
              <a:t>, 1991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B.A. (Mathematics)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University of Cambridge</a:t>
            </a:r>
            <a:r>
              <a:rPr lang="en-US"/>
              <a:t>, 1990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9725" y="136526"/>
            <a:ext cx="2814637" cy="369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Guest Instructors</a:t>
            </a:r>
            <a:endParaRPr/>
          </a:p>
        </p:txBody>
      </p:sp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2686263" y="1790700"/>
            <a:ext cx="1828800" cy="321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Dr. Nato</a:t>
            </a:r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60" y="2236789"/>
            <a:ext cx="3071718" cy="4370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" id="343" name="Google Shape;34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5801" y="2236789"/>
            <a:ext cx="3437476" cy="425608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6920249" y="1790700"/>
            <a:ext cx="3282070" cy="4919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Introduce Yourself!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Name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School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Year (freshman, sophomore, junior etc.)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Major (or anticipated major)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What you hope to get from this bootcamp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Setting up your computer…</a:t>
            </a:r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40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❑"/>
            </a:pPr>
            <a:r>
              <a:rPr b="1" lang="en-US" sz="4000"/>
              <a:t>WSL or other terminal environment</a:t>
            </a:r>
            <a:endParaRPr b="1" sz="4000"/>
          </a:p>
          <a:p>
            <a:pPr indent="-2540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❑"/>
            </a:pPr>
            <a:r>
              <a:rPr b="1" lang="en-US" sz="4000"/>
              <a:t>Login to server, check username</a:t>
            </a:r>
            <a:endParaRPr b="1" sz="4000"/>
          </a:p>
          <a:p>
            <a:pPr indent="-2540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❑"/>
            </a:pPr>
            <a:r>
              <a:rPr b="1" lang="en-US" sz="4000">
                <a:highlight>
                  <a:schemeClr val="lt1"/>
                </a:highlight>
              </a:rPr>
              <a:t>Map network drive for file transfers</a:t>
            </a:r>
            <a:endParaRPr>
              <a:highlight>
                <a:schemeClr val="lt1"/>
              </a:highlight>
            </a:endParaRPr>
          </a:p>
          <a:p>
            <a:pPr indent="-2540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❑"/>
            </a:pPr>
            <a:r>
              <a:rPr b="1" lang="en-US" sz="4000"/>
              <a:t>Notepad++, Geany </a:t>
            </a:r>
            <a:r>
              <a:rPr i="1" lang="en-US" sz="4000"/>
              <a:t>or other text editor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decorated eggs&#10;&#10;Description automatically generated with low confidence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200" y="-3575"/>
            <a:ext cx="4615525" cy="33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>
            <p:ph type="title"/>
          </p:nvPr>
        </p:nvSpPr>
        <p:spPr>
          <a:xfrm>
            <a:off x="272876" y="225037"/>
            <a:ext cx="52209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US" sz="5400"/>
              <a:t>What is Big Data?</a:t>
            </a:r>
            <a:endParaRPr/>
          </a:p>
        </p:txBody>
      </p:sp>
      <p:sp>
        <p:nvSpPr>
          <p:cNvPr id="123" name="Google Shape;123;p4"/>
          <p:cNvSpPr txBox="1"/>
          <p:nvPr>
            <p:ph idx="1" type="body"/>
          </p:nvPr>
        </p:nvSpPr>
        <p:spPr>
          <a:xfrm>
            <a:off x="272876" y="1919002"/>
            <a:ext cx="9406666" cy="434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Too large to be interpreted/analyzed unaided…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Accumulates rapidly – faster than Moore’s Law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non-linear sometimes depicted as exponential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More than sequence data!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Image processing, high resolution environmental data, simulations, chemical databases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Can be “dirty” in raw format, lots of noise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031" y="304881"/>
            <a:ext cx="10095938" cy="624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0" y="6553119"/>
            <a:ext cx="1219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Stephens ZD, Lee SY, Faghri F, et al. Big Data: Astronomical or Genomical?. </a:t>
            </a:r>
            <a:r>
              <a:rPr b="0" i="1" lang="en-US" sz="1100" u="none" cap="none" strike="noStrik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PLoS Biol</a:t>
            </a:r>
            <a:r>
              <a:rPr b="0" i="0" lang="en-US" sz="1100" u="none" cap="none" strike="noStrik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. 2015;13(7):e1002195. Published 2015 Jul 7. doi:10.1371/journal.pbio.1002195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20968" y="149884"/>
            <a:ext cx="10679866" cy="1189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b="1" lang="en-US" sz="5000"/>
              <a:t>Bioinformatics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135897" y="0"/>
            <a:ext cx="1023513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400"/>
              <a:buChar char="•"/>
            </a:pPr>
            <a:r>
              <a:rPr lang="en-US" sz="3600"/>
              <a:t>Difficult to define – highly interdisciplinary</a:t>
            </a:r>
            <a:endParaRPr sz="4000"/>
          </a:p>
          <a:p>
            <a:pPr indent="-228600" lvl="1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Combines computer science, biology, statistics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400"/>
              <a:buChar char="•"/>
            </a:pPr>
            <a:r>
              <a:rPr lang="en-US" sz="3600"/>
              <a:t>Most tools are provided as free and open source</a:t>
            </a:r>
            <a:endParaRPr sz="4000"/>
          </a:p>
          <a:p>
            <a:pPr indent="-228600" lvl="1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Collaborative, accessible, modular – no reinventing the wheel</a:t>
            </a:r>
            <a:endParaRPr sz="3600"/>
          </a:p>
          <a:p>
            <a:pPr indent="-228600" lvl="1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Series of programs connected in a </a:t>
            </a:r>
            <a:r>
              <a:rPr lang="en-US" sz="2800" u="sng"/>
              <a:t>pipeline</a:t>
            </a:r>
            <a:endParaRPr sz="36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0" y="347953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6000"/>
              <a:t>Bioinformatics and Big Data</a:t>
            </a:r>
            <a:endParaRPr/>
          </a:p>
        </p:txBody>
      </p:sp>
      <p:sp>
        <p:nvSpPr>
          <p:cNvPr id="141" name="Google Shape;141;p7"/>
          <p:cNvSpPr txBox="1"/>
          <p:nvPr>
            <p:ph idx="1" type="body"/>
          </p:nvPr>
        </p:nvSpPr>
        <p:spPr>
          <a:xfrm>
            <a:off x="991608" y="1961074"/>
            <a:ext cx="10208783" cy="4001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/>
              <a:t>Impacts every subdiscipline of biology!</a:t>
            </a:r>
            <a:endParaRPr/>
          </a:p>
          <a:p>
            <a:pPr indent="-474344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/>
              <a:t>Evolutionary biology</a:t>
            </a:r>
            <a:endParaRPr/>
          </a:p>
          <a:p>
            <a:pPr indent="-20002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genomic evolution, phylogenomics</a:t>
            </a:r>
            <a:endParaRPr sz="2000"/>
          </a:p>
          <a:p>
            <a:pPr indent="-474344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/>
              <a:t>Natural history/taxonomy</a:t>
            </a:r>
            <a:endParaRPr/>
          </a:p>
          <a:p>
            <a:pPr indent="-20002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digitization, community processing of museum collection data</a:t>
            </a:r>
            <a:endParaRPr/>
          </a:p>
          <a:p>
            <a:pPr indent="-474344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/>
              <a:t>Metagenomics</a:t>
            </a:r>
            <a:endParaRPr/>
          </a:p>
          <a:p>
            <a:pPr indent="-20002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communities of organisms, overlap with healthcare</a:t>
            </a:r>
            <a:endParaRPr/>
          </a:p>
          <a:p>
            <a:pPr indent="-474344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/>
              <a:t>Medicine</a:t>
            </a:r>
            <a:endParaRPr/>
          </a:p>
          <a:p>
            <a:pPr indent="-197167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200"/>
              <a:t>big data based personalized medicine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b="1" lang="en-US" sz="6000"/>
              <a:t>Careers in Bioinformatics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838201" y="2022601"/>
            <a:ext cx="10515598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i="1" lang="en-US" sz="3000"/>
              <a:t>Users</a:t>
            </a:r>
            <a:r>
              <a:rPr lang="en-US" sz="3000"/>
              <a:t> – apply bioinformatic software to specific problems, medicine/healthcare </a:t>
            </a:r>
            <a:r>
              <a:rPr lang="en-US" sz="2400"/>
              <a:t>(e.g. genetic counselling)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3000"/>
              <a:buChar char="•"/>
            </a:pPr>
            <a:r>
              <a:rPr b="1" i="1" lang="en-US" sz="3000"/>
              <a:t>Scientists</a:t>
            </a:r>
            <a:r>
              <a:rPr lang="en-US" sz="3000"/>
              <a:t> – use existing software and develop specialized tools to analyze biological data </a:t>
            </a:r>
            <a:r>
              <a:rPr lang="en-US" sz="2400"/>
              <a:t>(e.g. biomedical researcher, biostatistician)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3000"/>
              <a:buChar char="•"/>
            </a:pPr>
            <a:r>
              <a:rPr b="1" i="1" lang="en-US" sz="3000"/>
              <a:t>Engineers</a:t>
            </a:r>
            <a:r>
              <a:rPr lang="en-US" sz="3000"/>
              <a:t> – develop new software and tools, computer science/math heavy </a:t>
            </a:r>
            <a:r>
              <a:rPr lang="en-US" sz="2400"/>
              <a:t>(e.g. programmer/developer)</a:t>
            </a:r>
            <a:endParaRPr sz="3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Objectives of the Bootcamp</a:t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838200" y="1690688"/>
            <a:ext cx="10515600" cy="524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Demystify bioinformatics and the linux scripting environment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Learn how and where to find help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Develop problem solving mentality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Embrace failure and experimentation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Understand and apply “best” practices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Explore career paths related to bioinformatics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2021-07-04T19:44:35Z</dcterms:created>
  <dc:creator>Nicole Garrison</dc:creator>
</cp:coreProperties>
</file>